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57" r:id="rId4"/>
    <p:sldId id="258" r:id="rId5"/>
    <p:sldId id="260" r:id="rId6"/>
    <p:sldId id="272" r:id="rId7"/>
    <p:sldId id="269" r:id="rId8"/>
    <p:sldId id="261" r:id="rId9"/>
    <p:sldId id="262" r:id="rId10"/>
    <p:sldId id="270" r:id="rId11"/>
    <p:sldId id="264" r:id="rId12"/>
    <p:sldId id="265" r:id="rId13"/>
    <p:sldId id="266" r:id="rId14"/>
    <p:sldId id="267" r:id="rId15"/>
    <p:sldId id="273" r:id="rId16"/>
    <p:sldId id="268" r:id="rId17"/>
    <p:sldId id="271" r:id="rId18"/>
    <p:sldId id="275" r:id="rId19"/>
    <p:sldId id="276" r:id="rId20"/>
    <p:sldId id="277" r:id="rId21"/>
    <p:sldId id="278" r:id="rId22"/>
    <p:sldId id="280" r:id="rId23"/>
    <p:sldId id="279" r:id="rId24"/>
  </p:sldIdLst>
  <p:sldSz cx="12192000" cy="6858000"/>
  <p:notesSz cx="6858000" cy="9144000"/>
  <p:embeddedFontLs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7" d="100"/>
          <a:sy n="47" d="100"/>
        </p:scale>
        <p:origin x="-114" y="-10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EFFACA4-218A-4CD2-AB0D-86D5DBDE64F4}"/>
              </a:ext>
            </a:extLst>
          </p:cNvPr>
          <p:cNvSpPr txBox="1"/>
          <p:nvPr/>
        </p:nvSpPr>
        <p:spPr>
          <a:xfrm>
            <a:off x="1065402" y="1275343"/>
            <a:ext cx="4806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nt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endParaRPr lang="ko-KR" altLang="en-US" sz="5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1CD4D3-69A0-4828-B2AE-57F3F29E79F1}"/>
              </a:ext>
            </a:extLst>
          </p:cNvPr>
          <p:cNvSpPr txBox="1"/>
          <p:nvPr/>
        </p:nvSpPr>
        <p:spPr>
          <a:xfrm>
            <a:off x="1065403" y="864066"/>
            <a:ext cx="293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Spring MVC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77945C-CDAC-432D-ACD2-AA4D479A50E4}"/>
              </a:ext>
            </a:extLst>
          </p:cNvPr>
          <p:cNvSpPr txBox="1"/>
          <p:nvPr/>
        </p:nvSpPr>
        <p:spPr>
          <a:xfrm>
            <a:off x="8766113" y="5380975"/>
            <a:ext cx="30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팀원</a:t>
            </a:r>
            <a:endParaRPr lang="en-US" altLang="ko-KR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4" y="4159117"/>
            <a:ext cx="667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Home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3C86EFA-4193-42FE-B8B9-29B323E9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9" y="1119673"/>
            <a:ext cx="5443337" cy="2948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BC09082-CE5B-4F8C-BE15-95E8B2BE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719" y="2789852"/>
            <a:ext cx="6166817" cy="3340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9B747E-8B6C-49D3-A354-AC31A359C1F7}"/>
              </a:ext>
            </a:extLst>
          </p:cNvPr>
          <p:cNvSpPr txBox="1"/>
          <p:nvPr/>
        </p:nvSpPr>
        <p:spPr>
          <a:xfrm>
            <a:off x="8581938" y="1098958"/>
            <a:ext cx="31040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하지 않을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메인 화면에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자유게시판만 표현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할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사용자의 직책에 따른 화면 분류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화면에서는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자유게시판의 최근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개의 게시물을 볼 수 있음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로그인 시 근무관련 정보 및 할 일 리스트를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xmlns="" id="{90E2E9E8-FB4C-448C-9FCC-211C360D8E6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7CD3616-52C2-4C09-9AC9-7423AB740591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840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2E8D4BC-9070-4FF5-A135-D36AAA3C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0" y="1088054"/>
            <a:ext cx="5157196" cy="2793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F9133BB-50BD-4012-9806-99EA71F0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23" y="2836506"/>
            <a:ext cx="5911781" cy="3202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B72AEE-0F07-43DE-A398-7F2E0A2C3F2D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43CEC3-EEC1-4919-A40D-56178A9822EA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710C929-519E-40E1-B1EE-E22D4F21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3" y="1106715"/>
            <a:ext cx="5381132" cy="29147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DB9BAA3-7388-49AC-BEE8-983ECCA3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90" y="2767911"/>
            <a:ext cx="5708420" cy="3092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F237D4-A81C-40C2-8DA7-B262E9B58693}"/>
              </a:ext>
            </a:extLst>
          </p:cNvPr>
          <p:cNvSpPr txBox="1"/>
          <p:nvPr/>
        </p:nvSpPr>
        <p:spPr>
          <a:xfrm>
            <a:off x="8581938" y="1098958"/>
            <a:ext cx="31040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가능하지만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사장 직책만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게스트를 제외한 모든 인원이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 자신에 게시물에 한해서만 삭제가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xmlns="" id="{40669447-DDCD-4BE7-9187-EBEE69077781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B9AA3B-218B-4B0A-B182-5CD4ECF1C493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8BB1F6C-1038-457A-9149-DBE5616E047F}"/>
              </a:ext>
            </a:extLst>
          </p:cNvPr>
          <p:cNvSpPr txBox="1"/>
          <p:nvPr/>
        </p:nvSpPr>
        <p:spPr>
          <a:xfrm>
            <a:off x="8581938" y="1098958"/>
            <a:ext cx="3104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해당 지점의 사장이 생성한 월별 근무 일정표가 있을 경우에만 근무 신청이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사장의 근무신청 승인 전 또는 근무 신청 거절이 된 경우에 한해서 근무 신청을 취소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463AA4-9312-4ABE-BB97-C8E0475F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19" y="1064120"/>
            <a:ext cx="4082970" cy="22116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960B5BB2-A893-4CDE-9679-2283F6B2B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779" y="1702623"/>
            <a:ext cx="4308471" cy="2333755"/>
          </a:xfrm>
          <a:prstGeom prst="rect">
            <a:avLst/>
          </a:prstGeom>
        </p:spPr>
      </p:pic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xmlns="" id="{B5ADD309-0DE4-4F01-AD0C-1A9D51F2D35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8ADD2C4-7743-4FFD-93AF-E01630895E07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42668D5-0A5E-4EA4-B3B4-A29900136BF1}"/>
              </a:ext>
            </a:extLst>
          </p:cNvPr>
          <p:cNvSpPr txBox="1"/>
          <p:nvPr/>
        </p:nvSpPr>
        <p:spPr>
          <a:xfrm rot="20924105">
            <a:off x="103633" y="199929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33571-3D8E-4C07-ACEE-8440D3D197AD}"/>
              </a:ext>
            </a:extLst>
          </p:cNvPr>
          <p:cNvSpPr txBox="1"/>
          <p:nvPr/>
        </p:nvSpPr>
        <p:spPr>
          <a:xfrm>
            <a:off x="8581938" y="1098958"/>
            <a:ext cx="31040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지점별 월별 근무 일정표를 제작할 수 있으며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월에 생성된 근무 일정표가 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새로 생성이 아닌 수정만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직원의 근무 신청에 근무 신청 승인 및 거절을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CE5C6C1-3620-4558-B1BB-B60604EFF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64" y="1099730"/>
            <a:ext cx="3870417" cy="209647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7F1E8E0D-D9FC-43C0-8849-0B0B4A323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3741" y="1843370"/>
            <a:ext cx="4271184" cy="2313558"/>
          </a:xfrm>
          <a:prstGeom prst="rect">
            <a:avLst/>
          </a:prstGeom>
        </p:spPr>
      </p:pic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xmlns="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8C75891-838A-4D47-AC78-E6EEBA1648D4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EFEA5C6-CC32-4E34-9F8E-0C488302133C}"/>
              </a:ext>
            </a:extLst>
          </p:cNvPr>
          <p:cNvSpPr txBox="1"/>
          <p:nvPr/>
        </p:nvSpPr>
        <p:spPr>
          <a:xfrm rot="20924105">
            <a:off x="-19117" y="222184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D439CE-B910-418C-B161-C90F2C7C0BCA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Login &amp; 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Regiser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8157BB-153F-40D7-B2A2-4AA848FEF524}"/>
              </a:ext>
            </a:extLst>
          </p:cNvPr>
          <p:cNvSpPr txBox="1"/>
          <p:nvPr/>
        </p:nvSpPr>
        <p:spPr>
          <a:xfrm rot="20924105">
            <a:off x="93071" y="2848527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24F2AA-22EE-4951-AEE1-47A6E510B43A}"/>
              </a:ext>
            </a:extLst>
          </p:cNvPr>
          <p:cNvSpPr txBox="1"/>
          <p:nvPr/>
        </p:nvSpPr>
        <p:spPr>
          <a:xfrm rot="20924105">
            <a:off x="6180988" y="3130283"/>
            <a:ext cx="59935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586596" y="1097795"/>
            <a:ext cx="11122650" cy="5070397"/>
            <a:chOff x="586596" y="1097795"/>
            <a:chExt cx="11122650" cy="5070397"/>
          </a:xfrm>
        </p:grpSpPr>
        <p:pic>
          <p:nvPicPr>
            <p:cNvPr id="2" name="그림 1" descr="Main Page - Chrome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27" t="54850" r="1085" b="12292"/>
            <a:stretch/>
          </p:blipFill>
          <p:spPr>
            <a:xfrm>
              <a:off x="586597" y="1130062"/>
              <a:ext cx="6193765" cy="2016944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 descr="Main Page -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1" t="12808" r="31014" b="51100"/>
            <a:stretch/>
          </p:blipFill>
          <p:spPr>
            <a:xfrm>
              <a:off x="7865410" y="1130062"/>
              <a:ext cx="3737122" cy="19452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969479" y="1268083"/>
              <a:ext cx="698739" cy="2070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96" y="3662215"/>
              <a:ext cx="6193766" cy="239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타원 15"/>
            <p:cNvSpPr/>
            <p:nvPr/>
          </p:nvSpPr>
          <p:spPr>
            <a:xfrm>
              <a:off x="3206156" y="4410650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11914" y="411449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369030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374788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44878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742010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12298" y="5046453"/>
              <a:ext cx="316170" cy="50895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5019" y="4128882"/>
              <a:ext cx="802256" cy="5437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1" name="꺾인 연결선 30"/>
            <p:cNvCxnSpPr>
              <a:stCxn id="9" idx="3"/>
              <a:endCxn id="5" idx="1"/>
            </p:cNvCxnSpPr>
            <p:nvPr/>
          </p:nvCxnSpPr>
          <p:spPr>
            <a:xfrm>
              <a:off x="6668218" y="1371600"/>
              <a:ext cx="1197192" cy="7310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98740" y="1598713"/>
              <a:ext cx="5957830" cy="29047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17" idx="2"/>
              <a:endCxn id="26" idx="6"/>
            </p:cNvCxnSpPr>
            <p:nvPr/>
          </p:nvCxnSpPr>
          <p:spPr>
            <a:xfrm flipH="1">
              <a:off x="1012298" y="4245336"/>
              <a:ext cx="2199616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6" idx="2"/>
              <a:endCxn id="25" idx="6"/>
            </p:cNvCxnSpPr>
            <p:nvPr/>
          </p:nvCxnSpPr>
          <p:spPr>
            <a:xfrm flipH="1">
              <a:off x="1015166" y="4541488"/>
              <a:ext cx="2190990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11006480" y="2794961"/>
              <a:ext cx="553752" cy="1943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2" name="꺾인 연결선 41"/>
            <p:cNvCxnSpPr>
              <a:stCxn id="37" idx="2"/>
              <a:endCxn id="15" idx="0"/>
            </p:cNvCxnSpPr>
            <p:nvPr/>
          </p:nvCxnSpPr>
          <p:spPr>
            <a:xfrm rot="5400000">
              <a:off x="7146988" y="-474153"/>
              <a:ext cx="672860" cy="7599877"/>
            </a:xfrm>
            <a:prstGeom prst="bentConnector3">
              <a:avLst>
                <a:gd name="adj1" fmla="val 60257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04563" y="2021298"/>
              <a:ext cx="5105325" cy="738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내용이 없는 경우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임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항목 생성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 </a:t>
              </a:r>
              <a:r>
                <a:rPr lang="ko-KR" altLang="en-US" sz="1400" b="1" dirty="0" smtClean="0">
                  <a:ea typeface="한글누리" panose="020B0303000000000000" pitchFamily="50" charset="-127"/>
                </a:rPr>
                <a:t>아이콘과 라벨로 각 항목의 상태</a:t>
              </a:r>
              <a:r>
                <a:rPr lang="en-US" altLang="ko-KR" sz="1400" b="1" dirty="0" smtClean="0">
                  <a:ea typeface="한글누리" panose="020B0303000000000000" pitchFamily="50" charset="-127"/>
                </a:rPr>
                <a:t>,</a:t>
              </a:r>
              <a:r>
                <a:rPr lang="ko-KR" altLang="en-US" sz="1400" b="1" dirty="0" smtClean="0">
                  <a:ea typeface="한글누리" panose="020B0303000000000000" pitchFamily="50" charset="-127"/>
                </a:rPr>
                <a:t> 정보를 시각적으로 표시</a:t>
              </a:r>
              <a:endPara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79096" y="3566089"/>
              <a:ext cx="4730150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</a:t>
              </a:r>
              <a:r>
                <a:rPr lang="ko-KR" altLang="en-US" sz="1400" b="1" dirty="0"/>
                <a:t> </a:t>
              </a:r>
              <a:r>
                <a:rPr lang="ko-KR" altLang="en-US" sz="1400" b="1" dirty="0" smtClean="0">
                  <a:ea typeface="한글누리"/>
                </a:rPr>
                <a:t>동작순서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ea typeface="한글누리"/>
                </a:rPr>
                <a:t>①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버튼을 눌러 창을 띄우고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직원목록을 받아온다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en-US" altLang="ko-KR" sz="1200" dirty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ea typeface="한글누리"/>
                </a:rPr>
                <a:t>②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err="1" smtClean="0">
                  <a:ea typeface="한글누리"/>
                </a:rPr>
                <a:t>받을사람을</a:t>
              </a:r>
              <a:r>
                <a:rPr lang="ko-KR" altLang="en-US" sz="1200" dirty="0" smtClean="0">
                  <a:ea typeface="한글누리"/>
                </a:rPr>
                <a:t> 지정하고 내용을 작성한다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en-US" altLang="ko-KR" sz="1200" dirty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ea typeface="한글누리"/>
                </a:rPr>
                <a:t>③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작성한 내용을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전달하고 새로운 목록을 받아 </a:t>
              </a:r>
              <a:endParaRPr lang="en-US" altLang="ko-KR" sz="1200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ea typeface="한글누리"/>
                </a:rPr>
                <a:t> </a:t>
              </a:r>
              <a:r>
                <a:rPr lang="en-US" altLang="ko-KR" sz="1200" dirty="0" smtClean="0">
                  <a:ea typeface="한글누리"/>
                </a:rPr>
                <a:t>    </a:t>
              </a:r>
              <a:r>
                <a:rPr lang="ko-KR" altLang="en-US" sz="1200" dirty="0" smtClean="0">
                  <a:ea typeface="한글누리"/>
                </a:rPr>
                <a:t>화면에 반영한다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07167" y="1178308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26733" y="1097795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636387" y="2708412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38121" y="377954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Ⓐ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4091" y="378034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Ⓑ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79096" y="5244862"/>
              <a:ext cx="473015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/>
                <a:t>Ⓐ </a:t>
              </a:r>
              <a:r>
                <a:rPr lang="en-US" altLang="ko-KR" sz="1200" dirty="0" smtClean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확인 시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결과가 반영되며</a:t>
              </a:r>
              <a:r>
                <a:rPr lang="en-US" altLang="ko-KR" sz="1200" dirty="0" smtClean="0">
                  <a:ea typeface="한글누리"/>
                </a:rPr>
                <a:t>, </a:t>
              </a:r>
              <a:r>
                <a:rPr lang="ko-KR" altLang="en-US" sz="1200" dirty="0" smtClean="0">
                  <a:ea typeface="한글누리"/>
                </a:rPr>
                <a:t>삭제가 가능해 진다</a:t>
              </a:r>
              <a:r>
                <a:rPr lang="en-US" altLang="ko-KR" sz="1200" dirty="0" smtClean="0"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Ⓑ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확인하지 않은 인원을 표시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라벨과 아이콘에 반영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받은 사람 의 목록에서도 삭제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cxnSp>
          <p:nvCxnSpPr>
            <p:cNvPr id="72" name="꺾인 연결선 71"/>
            <p:cNvCxnSpPr>
              <a:stCxn id="22" idx="2"/>
              <a:endCxn id="21" idx="2"/>
            </p:cNvCxnSpPr>
            <p:nvPr/>
          </p:nvCxnSpPr>
          <p:spPr>
            <a:xfrm rot="10800000" flipV="1">
              <a:off x="6369030" y="4251094"/>
              <a:ext cx="5758" cy="296152"/>
            </a:xfrm>
            <a:prstGeom prst="bentConnector3">
              <a:avLst>
                <a:gd name="adj1" fmla="val 6467176"/>
              </a:avLst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29" idx="3"/>
            </p:cNvCxnSpPr>
            <p:nvPr/>
          </p:nvCxnSpPr>
          <p:spPr>
            <a:xfrm flipV="1">
              <a:off x="4727275" y="4400772"/>
              <a:ext cx="1285334" cy="1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메인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51189" y="1221043"/>
            <a:ext cx="11042824" cy="4743299"/>
            <a:chOff x="551189" y="1221043"/>
            <a:chExt cx="11042824" cy="47432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84" y="1686402"/>
              <a:ext cx="5590329" cy="4277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064368" y="5310144"/>
              <a:ext cx="2202439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62687" y="5228609"/>
              <a:ext cx="1118414" cy="279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64369" y="2748609"/>
              <a:ext cx="2202437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2"/>
            <a:stretch/>
          </p:blipFill>
          <p:spPr bwMode="auto">
            <a:xfrm>
              <a:off x="3189816" y="2643553"/>
              <a:ext cx="2330881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"/>
            <a:stretch/>
          </p:blipFill>
          <p:spPr bwMode="auto">
            <a:xfrm>
              <a:off x="631238" y="2648309"/>
              <a:ext cx="2338355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230131" y="3147623"/>
              <a:ext cx="2256061" cy="4872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132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1189" y="1221043"/>
              <a:ext cx="4072569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1.  </a:t>
              </a:r>
              <a:r>
                <a:rPr lang="ko-KR" altLang="en-US" sz="1400" b="1" dirty="0" smtClean="0">
                  <a:ea typeface="한글누리"/>
                </a:rPr>
                <a:t>월별 목록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생성하고자 하는 연월을 입력하여 운영계획을 생성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생성되어 있는 운영계획을 선택하여 수정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선택한 운영계획이 확정된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수정버튼 비활성화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10024" y="1227310"/>
              <a:ext cx="4752225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2.  </a:t>
              </a:r>
              <a:r>
                <a:rPr lang="ko-KR" altLang="en-US" sz="1400" b="1" dirty="0" smtClean="0">
                  <a:ea typeface="한글누리"/>
                </a:rPr>
                <a:t>월별 일정보기</a:t>
              </a:r>
              <a:endParaRPr lang="en-US" altLang="ko-KR" sz="1400" b="1" dirty="0" smtClean="0">
                <a:ea typeface="한글누리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목록에서 각 월별 운영계획 선택 시 캘린더에 해당내용 반영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직원의 근무신청 내역이 있는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직원목록이 나타나고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한글누리" panose="020B0303000000000000" pitchFamily="50" charset="-127"/>
                  <a:ea typeface="한글누리"/>
                </a:rPr>
                <a:t>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   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 선택 시 해당 직원의 근무신청 내용이 반영된다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  <a:endParaRPr lang="en-US" altLang="ko-KR" sz="1200" b="1" dirty="0">
                <a:latin typeface="한글누리" panose="020B0303000000000000" pitchFamily="50" charset="-127"/>
                <a:ea typeface="한글누리"/>
              </a:endParaRPr>
            </a:p>
          </p:txBody>
        </p:sp>
        <p:cxnSp>
          <p:nvCxnSpPr>
            <p:cNvPr id="17" name="꺾인 연결선 16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8052974" y="4341224"/>
              <a:ext cx="81535" cy="1856306"/>
            </a:xfrm>
            <a:prstGeom prst="bentConnector3">
              <a:avLst>
                <a:gd name="adj1" fmla="val 38037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71794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6980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67807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7807" y="3188543"/>
              <a:ext cx="379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8350274" y="2835725"/>
              <a:ext cx="759125" cy="225768"/>
            </a:xfrm>
            <a:prstGeom prst="rightArrow">
              <a:avLst>
                <a:gd name="adj1" fmla="val 50000"/>
                <a:gd name="adj2" fmla="val 8820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(1)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97694" y="994045"/>
            <a:ext cx="11130975" cy="5164012"/>
            <a:chOff x="497694" y="994045"/>
            <a:chExt cx="11130975" cy="516401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94" y="1066944"/>
              <a:ext cx="7080250" cy="5091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36143" y="1414719"/>
              <a:ext cx="2698763" cy="47203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7072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①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0727" y="994045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7743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③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7091" y="2108443"/>
              <a:ext cx="5051578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ea typeface="한글누리"/>
                </a:rPr>
                <a:t>※</a:t>
              </a:r>
              <a:r>
                <a:rPr lang="ko-KR" altLang="en-US" sz="1400" b="1" dirty="0">
                  <a:ea typeface="한글누리"/>
                </a:rPr>
                <a:t> </a:t>
              </a:r>
              <a:r>
                <a:rPr lang="ko-KR" altLang="en-US" sz="1400" b="1" dirty="0" smtClean="0">
                  <a:ea typeface="한글누리"/>
                </a:rPr>
                <a:t>동작순서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등록할 이벤트의 배경색</a:t>
              </a:r>
              <a:r>
                <a:rPr lang="en-US" altLang="ko-KR" sz="1200" dirty="0" smtClean="0">
                  <a:latin typeface="+mj-lt"/>
                  <a:ea typeface="한글누리"/>
                </a:rPr>
                <a:t>,</a:t>
              </a:r>
              <a:r>
                <a:rPr lang="ko-KR" altLang="en-US" sz="1200" dirty="0" smtClean="0">
                  <a:latin typeface="+mj-lt"/>
                  <a:ea typeface="한글누리"/>
                </a:rPr>
                <a:t> 시간정보를 입력하여 추가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등록된 이벤트에 필요한 인원수를 입력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캘린더 영역에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드롭다운</a:t>
              </a:r>
              <a:r>
                <a:rPr lang="ko-KR" altLang="en-US" sz="1200" dirty="0" smtClean="0">
                  <a:latin typeface="+mj-lt"/>
                  <a:ea typeface="한글누리"/>
                </a:rPr>
                <a:t> 또는 이벤트를 선택하고 캘린더 영역을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 선택하여 일정을 추가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  <p:cxnSp>
          <p:nvCxnSpPr>
            <p:cNvPr id="12" name="꺾인 연결선 11"/>
            <p:cNvCxnSpPr>
              <a:stCxn id="6" idx="3"/>
              <a:endCxn id="16" idx="2"/>
            </p:cNvCxnSpPr>
            <p:nvPr/>
          </p:nvCxnSpPr>
          <p:spPr>
            <a:xfrm>
              <a:off x="3234906" y="1650735"/>
              <a:ext cx="1543004" cy="3408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77090" y="5059141"/>
              <a:ext cx="2149224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+mj-lt"/>
                  <a:ea typeface="한글누리"/>
                </a:rPr>
                <a:t>※</a:t>
              </a:r>
              <a:r>
                <a:rPr lang="ko-KR" altLang="en-US" sz="1400" b="1" dirty="0">
                  <a:latin typeface="+mj-lt"/>
                  <a:ea typeface="한글누리"/>
                </a:rPr>
                <a:t> </a:t>
              </a:r>
              <a:r>
                <a:rPr lang="ko-KR" altLang="en-US" sz="1400" b="1" dirty="0" smtClean="0">
                  <a:latin typeface="+mj-lt"/>
                  <a:ea typeface="한글누리"/>
                </a:rPr>
                <a:t>동일한 날짜의 이벤트</a:t>
              </a:r>
              <a:endParaRPr lang="en-US" altLang="ko-KR" sz="14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- </a:t>
              </a:r>
              <a:r>
                <a:rPr lang="ko-KR" altLang="en-US" sz="1200" dirty="0" smtClean="0">
                  <a:latin typeface="+mj-lt"/>
                  <a:ea typeface="한글누리"/>
                </a:rPr>
                <a:t>시작시간 순으로 정렬됨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7090" y="3954937"/>
              <a:ext cx="5051579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+mj-lt"/>
                  <a:ea typeface="한글누리"/>
                </a:rPr>
                <a:t>※</a:t>
              </a:r>
              <a:r>
                <a:rPr lang="ko-KR" altLang="en-US" sz="1400" b="1" dirty="0">
                  <a:latin typeface="+mj-lt"/>
                  <a:ea typeface="한글누리"/>
                </a:rPr>
                <a:t> </a:t>
              </a:r>
              <a:r>
                <a:rPr lang="ko-KR" altLang="en-US" sz="1400" b="1" dirty="0" err="1" smtClean="0">
                  <a:latin typeface="+mj-lt"/>
                  <a:ea typeface="한글누리"/>
                </a:rPr>
                <a:t>드롭다운으로</a:t>
              </a:r>
              <a:r>
                <a:rPr lang="ko-KR" altLang="en-US" sz="1400" b="1" dirty="0" smtClean="0">
                  <a:latin typeface="+mj-lt"/>
                  <a:ea typeface="한글누리"/>
                </a:rPr>
                <a:t> 이벤트가 생성될 때</a:t>
              </a:r>
              <a:endParaRPr lang="en-US" altLang="ko-KR" sz="14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- </a:t>
              </a:r>
              <a:r>
                <a:rPr lang="ko-KR" altLang="en-US" sz="1200" dirty="0" smtClean="0">
                  <a:latin typeface="+mj-lt"/>
                  <a:ea typeface="한글누리"/>
                </a:rPr>
                <a:t>생성시점에 입력되어 있는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박스안의</a:t>
              </a:r>
              <a:r>
                <a:rPr lang="ko-KR" altLang="en-US" sz="1200" dirty="0" smtClean="0">
                  <a:latin typeface="+mj-lt"/>
                  <a:ea typeface="한글누리"/>
                </a:rPr>
                <a:t> 값을 읽어 인원수가 등록된다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  <a:r>
                <a:rPr lang="ko-KR" altLang="en-US" sz="1200" dirty="0" smtClean="0">
                  <a:latin typeface="+mj-lt"/>
                  <a:ea typeface="한글누리"/>
                </a:rPr>
                <a:t> </a:t>
              </a:r>
              <a:endParaRPr lang="en-US" altLang="ko-KR" sz="1100" dirty="0" smtClean="0">
                <a:latin typeface="+mj-lt"/>
                <a:ea typeface="한글누리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12414" y="3580252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777910" y="4857580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5" idx="6"/>
              <a:endCxn id="16" idx="6"/>
            </p:cNvCxnSpPr>
            <p:nvPr/>
          </p:nvCxnSpPr>
          <p:spPr>
            <a:xfrm flipH="1">
              <a:off x="5209958" y="3781813"/>
              <a:ext cx="34504" cy="1277328"/>
            </a:xfrm>
            <a:prstGeom prst="bentConnector3">
              <a:avLst>
                <a:gd name="adj1" fmla="val -662532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endCxn id="14" idx="1"/>
            </p:cNvCxnSpPr>
            <p:nvPr/>
          </p:nvCxnSpPr>
          <p:spPr>
            <a:xfrm flipV="1">
              <a:off x="5469148" y="4301186"/>
              <a:ext cx="1107942" cy="2327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577089" y="1201794"/>
              <a:ext cx="384362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atin typeface="+mj-lt"/>
                  <a:ea typeface="한글누리"/>
                </a:rPr>
                <a:t>1. </a:t>
              </a:r>
              <a:r>
                <a:rPr lang="ko-KR" altLang="en-US" sz="1600" b="1" dirty="0" smtClean="0">
                  <a:latin typeface="+mj-lt"/>
                  <a:ea typeface="한글누리"/>
                </a:rPr>
                <a:t>이벤트 바를 생성하여 등록하는 경우</a:t>
              </a:r>
              <a:endParaRPr lang="en-US" altLang="ko-KR" sz="1600" b="1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9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(2)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83129" y="1236470"/>
            <a:ext cx="11010430" cy="4843180"/>
            <a:chOff x="583129" y="1236470"/>
            <a:chExt cx="11010430" cy="484318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9" y="1236470"/>
              <a:ext cx="5584758" cy="44912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1810321" y="2817357"/>
              <a:ext cx="3002614" cy="284123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160404" y="1807779"/>
              <a:ext cx="149620" cy="153017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810321" y="3906479"/>
              <a:ext cx="3002614" cy="288032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279948" y="4872904"/>
              <a:ext cx="149620" cy="15301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8" idx="3"/>
              <a:endCxn id="33" idx="1"/>
            </p:cNvCxnSpPr>
            <p:nvPr/>
          </p:nvCxnSpPr>
          <p:spPr>
            <a:xfrm>
              <a:off x="4994693" y="3967649"/>
              <a:ext cx="813207" cy="15463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638830" y="3668779"/>
              <a:ext cx="3355863" cy="59773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0483" y="14893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60483" y="2561008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0482" y="3654283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③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0483" y="47234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④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3" name="꺾인 연결선 22"/>
            <p:cNvCxnSpPr>
              <a:stCxn id="22" idx="2"/>
              <a:endCxn id="15" idx="4"/>
            </p:cNvCxnSpPr>
            <p:nvPr/>
          </p:nvCxnSpPr>
          <p:spPr>
            <a:xfrm rot="5400000" flipH="1" flipV="1">
              <a:off x="2168024" y="4059919"/>
              <a:ext cx="220731" cy="2152735"/>
            </a:xfrm>
            <a:prstGeom prst="bentConnector3">
              <a:avLst>
                <a:gd name="adj1" fmla="val -723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줄무늬가 있는 오른쪽 화살표 23"/>
            <p:cNvSpPr/>
            <p:nvPr/>
          </p:nvSpPr>
          <p:spPr>
            <a:xfrm>
              <a:off x="5613988" y="3940683"/>
              <a:ext cx="1382036" cy="381715"/>
            </a:xfrm>
            <a:prstGeom prst="stripedRightArrow">
              <a:avLst>
                <a:gd name="adj1" fmla="val 57723"/>
                <a:gd name="adj2" fmla="val 98058"/>
              </a:avLst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3986" y="2121381"/>
              <a:ext cx="5979573" cy="1200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달력의 날짜를 클릭하여 시간입력 후 일정생성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달력의 날짜를 드래그하여 시간입력 후 여러 개 일정 동시생성</a:t>
              </a:r>
              <a:endParaRPr lang="en-US" altLang="ko-KR" sz="1200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생성 시 동일 일정이 있는 경우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경고창</a:t>
              </a:r>
              <a:r>
                <a:rPr lang="ko-KR" altLang="en-US" sz="1200" dirty="0" smtClean="0">
                  <a:latin typeface="+mj-lt"/>
                  <a:ea typeface="한글누리"/>
                </a:rPr>
                <a:t> 팝업</a:t>
              </a:r>
              <a:r>
                <a:rPr lang="en-US" altLang="ko-KR" sz="1200" dirty="0">
                  <a:latin typeface="+mj-lt"/>
                  <a:ea typeface="한글누리"/>
                </a:rPr>
                <a:t>,</a:t>
              </a:r>
              <a:r>
                <a:rPr lang="en-US" altLang="ko-KR" sz="1200" dirty="0" smtClean="0">
                  <a:latin typeface="+mj-lt"/>
                  <a:ea typeface="한글누리"/>
                </a:rPr>
                <a:t> </a:t>
              </a:r>
              <a:r>
                <a:rPr lang="ko-KR" altLang="en-US" sz="1200" dirty="0" smtClean="0">
                  <a:latin typeface="+mj-lt"/>
                  <a:ea typeface="한글누리"/>
                </a:rPr>
                <a:t>중복</a:t>
              </a:r>
              <a:r>
                <a:rPr lang="ko-KR" altLang="en-US" sz="1200" dirty="0">
                  <a:latin typeface="+mj-lt"/>
                  <a:ea typeface="한글누리"/>
                </a:rPr>
                <a:t>을</a:t>
              </a:r>
              <a:r>
                <a:rPr lang="ko-KR" altLang="en-US" sz="1200" dirty="0" smtClean="0">
                  <a:latin typeface="+mj-lt"/>
                  <a:ea typeface="한글누리"/>
                </a:rPr>
                <a:t> 표시하고 나머지를 생성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④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일정을 클릭하여 클릭한 일정 삭제</a:t>
              </a:r>
              <a:endParaRPr lang="ko-KR" altLang="en-US" sz="1200" dirty="0">
                <a:latin typeface="+mj-lt"/>
                <a:ea typeface="한글누리"/>
              </a:endParaRPr>
            </a:p>
          </p:txBody>
        </p:sp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845" y="3617522"/>
              <a:ext cx="4052665" cy="99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00" y="4948425"/>
              <a:ext cx="3013956" cy="113122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613987" y="1376456"/>
              <a:ext cx="403897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+mj-lt"/>
                  <a:ea typeface="한글누리"/>
                </a:rPr>
                <a:t>2</a:t>
              </a:r>
              <a:r>
                <a:rPr lang="en-US" altLang="ko-KR" sz="1600" b="1" dirty="0" smtClean="0">
                  <a:latin typeface="+mj-lt"/>
                  <a:ea typeface="한글누리"/>
                </a:rPr>
                <a:t>. </a:t>
              </a:r>
              <a:r>
                <a:rPr lang="ko-KR" altLang="en-US" sz="1600" b="1" dirty="0" smtClean="0">
                  <a:latin typeface="+mj-lt"/>
                  <a:ea typeface="한글누리"/>
                </a:rPr>
                <a:t>캘린더 위에서 이벤트를 등록하는 경우</a:t>
              </a:r>
              <a:endParaRPr lang="en-US" altLang="ko-KR" sz="1600" b="1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0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근무승인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43255" y="1134097"/>
            <a:ext cx="11077992" cy="4956154"/>
            <a:chOff x="543255" y="1134097"/>
            <a:chExt cx="11077992" cy="495615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55" y="1134097"/>
              <a:ext cx="7455454" cy="49561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881" y="3881887"/>
              <a:ext cx="2122307" cy="4313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1881" y="1906438"/>
              <a:ext cx="2122307" cy="41406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139351" y="4511616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831456" y="5046453"/>
              <a:ext cx="1181819" cy="38818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9" name="꺾인 연결선 8"/>
            <p:cNvCxnSpPr>
              <a:stCxn id="2" idx="3"/>
              <a:endCxn id="6" idx="0"/>
            </p:cNvCxnSpPr>
            <p:nvPr/>
          </p:nvCxnSpPr>
          <p:spPr>
            <a:xfrm>
              <a:off x="2674188" y="4097548"/>
              <a:ext cx="3748178" cy="948905"/>
            </a:xfrm>
            <a:prstGeom prst="bentConnector2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5" idx="3"/>
              <a:endCxn id="6" idx="1"/>
            </p:cNvCxnSpPr>
            <p:nvPr/>
          </p:nvCxnSpPr>
          <p:spPr>
            <a:xfrm>
              <a:off x="2674188" y="4697084"/>
              <a:ext cx="3157268" cy="543464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2139351" y="3050877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2881222" y="1971136"/>
              <a:ext cx="1268083" cy="284671"/>
            </a:xfrm>
            <a:prstGeom prst="rightArrow">
              <a:avLst>
                <a:gd name="adj1" fmla="val 50000"/>
                <a:gd name="adj2" fmla="val 13484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8696" y="1614740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8696" y="3697221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08696" y="4772657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08696" y="3033625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④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41674" y="1279299"/>
              <a:ext cx="5979573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월별 운영계획을 선택하면 해당월의 전체 운영계획이 캘린더에 반영된다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해당 월에 근무를 신청한 직원이 있다면 직원목록이 나타난다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직원을 선택하면 캘린더에 해당 직원이 신청한 내용이 반영된다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  <a:endParaRPr lang="en-US" altLang="ko-KR" sz="1200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수정버튼을 누르면 편집기능이 활성화되고</a:t>
              </a:r>
              <a:r>
                <a:rPr lang="en-US" altLang="ko-KR" sz="1200" dirty="0" smtClean="0">
                  <a:latin typeface="+mj-lt"/>
                  <a:ea typeface="한글누리"/>
                </a:rPr>
                <a:t>, </a:t>
              </a:r>
              <a:r>
                <a:rPr lang="ko-KR" altLang="en-US" sz="1200" dirty="0" smtClean="0">
                  <a:latin typeface="+mj-lt"/>
                  <a:ea typeface="한글누리"/>
                </a:rPr>
                <a:t>직원이 신청한 일정을 선택하면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해당 일정이 반려된다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④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승인버튼을 눌러 선택된 월의 전체 근무신청을 확정한다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77843" y="4602843"/>
              <a:ext cx="2692906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+mj-lt"/>
                  <a:ea typeface="한글누리"/>
                </a:rPr>
                <a:t>※ </a:t>
              </a:r>
              <a:r>
                <a:rPr lang="ko-KR" altLang="en-US" sz="1200" b="1" dirty="0" smtClean="0">
                  <a:latin typeface="+mj-lt"/>
                  <a:ea typeface="한글누리"/>
                </a:rPr>
                <a:t>수정 후 수정완료 하지 않은 경우</a:t>
              </a:r>
              <a:endParaRPr lang="en-US" altLang="ko-KR" sz="1200" b="1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   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반려한 내용이 반영되지 않음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7843" y="3451216"/>
              <a:ext cx="3443404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+mj-lt"/>
                  <a:ea typeface="한글누리"/>
                </a:rPr>
                <a:t>※ </a:t>
              </a:r>
              <a:r>
                <a:rPr lang="ko-KR" altLang="en-US" sz="1200" b="1" dirty="0" smtClean="0">
                  <a:latin typeface="+mj-lt"/>
                  <a:ea typeface="한글누리"/>
                </a:rPr>
                <a:t>승인취소</a:t>
              </a:r>
              <a:endParaRPr lang="en-US" altLang="ko-KR" sz="12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 후 해당 월을 다시 선택하면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 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승인취소버튼이 활성화 되어 승인취소 가능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4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5" y="1150551"/>
            <a:ext cx="7619067" cy="4965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근무신청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0030" y="2508318"/>
            <a:ext cx="5382539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①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운영계획을 선택하면 해당 월의 운영계획과 신청된 </a:t>
            </a:r>
            <a:r>
              <a:rPr lang="ko-KR" altLang="en-US" sz="1200" smtClean="0">
                <a:latin typeface="+mj-lt"/>
                <a:ea typeface="한글누리"/>
              </a:rPr>
              <a:t>근무가 표시됨</a:t>
            </a:r>
            <a:r>
              <a:rPr lang="en-US" altLang="ko-KR" sz="1200" smtClean="0">
                <a:latin typeface="+mj-lt"/>
                <a:ea typeface="한글누리"/>
              </a:rPr>
              <a:t>.</a:t>
            </a:r>
            <a:endParaRPr lang="en-US" altLang="ko-KR" sz="1200" dirty="0" smtClean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②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해당 월이 승인되지 않은 경우</a:t>
            </a:r>
            <a:r>
              <a:rPr lang="en-US" altLang="ko-KR" sz="1200" dirty="0" smtClean="0">
                <a:latin typeface="+mj-lt"/>
                <a:ea typeface="한글누리"/>
              </a:rPr>
              <a:t> </a:t>
            </a:r>
            <a:r>
              <a:rPr lang="ko-KR" altLang="en-US" sz="1200" dirty="0" smtClean="0">
                <a:latin typeface="+mj-lt"/>
                <a:ea typeface="한글누리"/>
              </a:rPr>
              <a:t>작성버튼이 활성화 되고</a:t>
            </a:r>
            <a:r>
              <a:rPr lang="en-US" altLang="ko-KR" sz="1200" dirty="0" smtClean="0">
                <a:latin typeface="+mj-lt"/>
                <a:ea typeface="한글누리"/>
              </a:rPr>
              <a:t>,</a:t>
            </a:r>
            <a:r>
              <a:rPr lang="ko-KR" altLang="en-US" sz="1200" dirty="0" smtClean="0">
                <a:latin typeface="+mj-lt"/>
                <a:ea typeface="한글누리"/>
              </a:rPr>
              <a:t> 버튼을 눌러</a:t>
            </a:r>
            <a:endParaRPr lang="en-US" altLang="ko-KR" sz="1200" dirty="0" smtClean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  <a:ea typeface="한글누리"/>
              </a:rPr>
              <a:t> </a:t>
            </a:r>
            <a:r>
              <a:rPr lang="en-US" altLang="ko-KR" sz="1200" dirty="0" smtClean="0">
                <a:latin typeface="+mj-lt"/>
                <a:ea typeface="한글누리"/>
              </a:rPr>
              <a:t>   </a:t>
            </a:r>
            <a:r>
              <a:rPr lang="ko-KR" altLang="en-US" sz="1200" dirty="0" smtClean="0">
                <a:latin typeface="+mj-lt"/>
                <a:ea typeface="한글누리"/>
              </a:rPr>
              <a:t> 수정기능을 활성화 하여 근무를 신청</a:t>
            </a:r>
            <a:r>
              <a:rPr lang="en-US" altLang="ko-KR" sz="1200" dirty="0" smtClean="0">
                <a:latin typeface="+mj-lt"/>
                <a:ea typeface="한글누리"/>
              </a:rPr>
              <a:t>/</a:t>
            </a:r>
            <a:r>
              <a:rPr lang="ko-KR" altLang="en-US" sz="1200" dirty="0" smtClean="0">
                <a:latin typeface="+mj-lt"/>
                <a:ea typeface="한글누리"/>
              </a:rPr>
              <a:t>취소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  <a:endParaRPr lang="en-US" altLang="ko-KR" sz="1200" dirty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③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각 일정에 필요한 인원이 꽉 찬 경우</a:t>
            </a:r>
            <a:r>
              <a:rPr lang="en-US" altLang="ko-KR" sz="1200" dirty="0" smtClean="0">
                <a:latin typeface="+mj-lt"/>
                <a:ea typeface="한글누리"/>
              </a:rPr>
              <a:t>, </a:t>
            </a:r>
            <a:r>
              <a:rPr lang="ko-KR" altLang="en-US" sz="1200" dirty="0" smtClean="0">
                <a:latin typeface="+mj-lt"/>
                <a:ea typeface="한글누리"/>
              </a:rPr>
              <a:t>신청할 수 없도록 기능 비활성화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④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신청되었지만 반려된 일정은 클릭하여 취소한 후 다시 신청가능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  <a:endParaRPr lang="ko-KR" altLang="en-US" sz="1200" dirty="0">
              <a:latin typeface="+mj-lt"/>
              <a:ea typeface="한글누리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7759" y="1923691"/>
            <a:ext cx="2243079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08362" y="3088257"/>
            <a:ext cx="612476" cy="370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9" name="꺾인 연결선 8"/>
          <p:cNvCxnSpPr>
            <a:stCxn id="2" idx="3"/>
            <a:endCxn id="4" idx="3"/>
          </p:cNvCxnSpPr>
          <p:nvPr/>
        </p:nvCxnSpPr>
        <p:spPr>
          <a:xfrm>
            <a:off x="2820838" y="2152291"/>
            <a:ext cx="12700" cy="1121434"/>
          </a:xfrm>
          <a:prstGeom prst="bentConnector3">
            <a:avLst>
              <a:gd name="adj1" fmla="val 4516976"/>
            </a:avLst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3679781" y="1997015"/>
            <a:ext cx="1186133" cy="297612"/>
          </a:xfrm>
          <a:prstGeom prst="rightArrow">
            <a:avLst>
              <a:gd name="adj1" fmla="val 50000"/>
              <a:gd name="adj2" fmla="val 83087"/>
            </a:avLst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2287" y="2070340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68392" y="5198854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9909" y="1554359"/>
            <a:ext cx="36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59307" y="2903591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②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1467" y="2033760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③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3416" y="5161009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8196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28386" y="416018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5267" y="5598273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410DBD-C126-40DC-853E-F2386E2E2666}"/>
              </a:ext>
            </a:extLst>
          </p:cNvPr>
          <p:cNvSpPr txBox="1"/>
          <p:nvPr/>
        </p:nvSpPr>
        <p:spPr>
          <a:xfrm>
            <a:off x="3228386" y="271276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주제 소개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7" y="1273726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30AD60C-1BDD-4346-9448-1DC337568CB1}"/>
              </a:ext>
            </a:extLst>
          </p:cNvPr>
          <p:cNvSpPr txBox="1"/>
          <p:nvPr/>
        </p:nvSpPr>
        <p:spPr>
          <a:xfrm>
            <a:off x="3946849" y="1278291"/>
            <a:ext cx="66433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프로젝트는 </a:t>
            </a:r>
            <a:endParaRPr lang="en-US" altLang="ko-KR" sz="32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“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아르바이트 근무 신청을 보다 효율적으로 </a:t>
            </a:r>
            <a:endParaRPr lang="en-US" altLang="ko-KR" sz="2400" i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처리할 수 없을까</a:t>
            </a:r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?”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라는 아이디어로부터 시작</a:t>
            </a:r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사장님과 아르바이트 직원 간의 근무 일정 조정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할 수 있도록 제작한 웹 어플리케이션 입니다</a:t>
            </a:r>
            <a:r>
              <a:rPr lang="en-US" altLang="ko-KR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272FBEF-27B7-4E59-836A-9E913ADB6778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특징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53DA74-8C0E-4EB0-995E-99495A60B760}"/>
              </a:ext>
            </a:extLst>
          </p:cNvPr>
          <p:cNvSpPr txBox="1"/>
          <p:nvPr/>
        </p:nvSpPr>
        <p:spPr>
          <a:xfrm>
            <a:off x="2274814" y="5176007"/>
            <a:ext cx="764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</a:t>
            </a:r>
            <a:r>
              <a:rPr lang="ko-KR" altLang="en-US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가지 정도로 추려서 채워 넣을 예정</a:t>
            </a:r>
          </a:p>
        </p:txBody>
      </p:sp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A8284FED-CD11-46D2-A0C6-D5EDD135D594}"/>
              </a:ext>
            </a:extLst>
          </p:cNvPr>
          <p:cNvSpPr/>
          <p:nvPr/>
        </p:nvSpPr>
        <p:spPr>
          <a:xfrm>
            <a:off x="638965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781D2F0-7326-4A1A-AC5D-DA527B1C3740}"/>
              </a:ext>
            </a:extLst>
          </p:cNvPr>
          <p:cNvSpPr/>
          <p:nvPr/>
        </p:nvSpPr>
        <p:spPr>
          <a:xfrm>
            <a:off x="4451576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DA7A802A-0A39-4DF0-8462-190A1BE95777}"/>
              </a:ext>
            </a:extLst>
          </p:cNvPr>
          <p:cNvSpPr/>
          <p:nvPr/>
        </p:nvSpPr>
        <p:spPr>
          <a:xfrm>
            <a:off x="8264187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사용된 기술 스택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8" y="1953601"/>
            <a:ext cx="1647817" cy="1428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7" y="4067396"/>
            <a:ext cx="2059991" cy="571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56" y="3069693"/>
            <a:ext cx="2559946" cy="851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04" y="2968883"/>
            <a:ext cx="2404901" cy="956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97" y="2061033"/>
            <a:ext cx="666314" cy="934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43" y="4240077"/>
            <a:ext cx="1980537" cy="5013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3" y="1961221"/>
            <a:ext cx="1980537" cy="10754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7" y="2157692"/>
            <a:ext cx="854462" cy="8544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3" y="2061033"/>
            <a:ext cx="875808" cy="8758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80521B7-BA29-4F25-AE71-E7D823147BA2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프레임워크 및 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Database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201047F-C3D1-48B9-A571-52611877E483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어플리케이션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37517F6-B38D-4849-8D99-591B5C30AC8A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 어플리케이션 서버 및 관리</a:t>
            </a: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:a16="http://schemas.microsoft.com/office/drawing/2014/main" xmlns="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7" y="3344151"/>
            <a:ext cx="1251842" cy="12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BA2A82B-1DF3-47FF-80BC-051CF6BD807A}"/>
              </a:ext>
            </a:extLst>
          </p:cNvPr>
          <p:cNvSpPr txBox="1"/>
          <p:nvPr/>
        </p:nvSpPr>
        <p:spPr>
          <a:xfrm>
            <a:off x="638965" y="5019864"/>
            <a:ext cx="3288848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Tool Suite 3.9.9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JPA Data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Architecture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60E5E86-BDBE-4C34-A3D9-021488CACE7E}"/>
              </a:ext>
            </a:extLst>
          </p:cNvPr>
          <p:cNvSpPr txBox="1"/>
          <p:nvPr/>
        </p:nvSpPr>
        <p:spPr>
          <a:xfrm>
            <a:off x="4451576" y="5019864"/>
            <a:ext cx="3288848" cy="77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BootStrap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3.3.7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Tamplete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: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AdminLTE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BAEAD88-DAB3-4DA7-8AB9-A76BD5B2A10C}"/>
              </a:ext>
            </a:extLst>
          </p:cNvPr>
          <p:cNvSpPr txBox="1"/>
          <p:nvPr/>
        </p:nvSpPr>
        <p:spPr>
          <a:xfrm>
            <a:off x="8222240" y="5019864"/>
            <a:ext cx="3530735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Apache Tomcat 8.0.47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Git : Forking Workflow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방식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버전관리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Maven 3.6.1</a:t>
            </a: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:a16="http://schemas.microsoft.com/office/drawing/2014/main" xmlns="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22" y="3537359"/>
            <a:ext cx="1712684" cy="9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C1EF593-FEBD-47B4-AFD8-99BB532B9CFF}"/>
              </a:ext>
            </a:extLst>
          </p:cNvPr>
          <p:cNvSpPr/>
          <p:nvPr/>
        </p:nvSpPr>
        <p:spPr>
          <a:xfrm>
            <a:off x="510077" y="1064120"/>
            <a:ext cx="7912470" cy="506608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4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다이어그램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A6E20E1-DAD7-4A63-963E-D309C947729F}"/>
              </a:ext>
            </a:extLst>
          </p:cNvPr>
          <p:cNvSpPr/>
          <p:nvPr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F2063A-C1AE-4981-A3F9-44FB0CC0E51F}"/>
              </a:ext>
            </a:extLst>
          </p:cNvPr>
          <p:cNvSpPr txBox="1"/>
          <p:nvPr/>
        </p:nvSpPr>
        <p:spPr>
          <a:xfrm>
            <a:off x="8681226" y="1214697"/>
            <a:ext cx="2894300" cy="478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테이블의 중복을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최소화 하기 위해 정규화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user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직책과 지점을 다른 테이블로 분리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notice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게시물을 작성하므로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1:M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schedule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일정을 신청하고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일정에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전송하고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할 일에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8" y="1164740"/>
            <a:ext cx="3100058" cy="195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4" y="1211892"/>
            <a:ext cx="4384431" cy="2488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45" y="4036681"/>
            <a:ext cx="4369723" cy="1757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5" y="3239712"/>
            <a:ext cx="3049301" cy="276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476FC7-8C82-4D0F-8744-8816CCB7BD5B}"/>
              </a:ext>
            </a:extLst>
          </p:cNvPr>
          <p:cNvSpPr txBox="1"/>
          <p:nvPr/>
        </p:nvSpPr>
        <p:spPr>
          <a:xfrm>
            <a:off x="701165" y="1316754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&lt;user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F26EE0B-7CB8-4760-91C7-04889DEFF7F3}"/>
              </a:ext>
            </a:extLst>
          </p:cNvPr>
          <p:cNvSpPr txBox="1"/>
          <p:nvPr/>
        </p:nvSpPr>
        <p:spPr>
          <a:xfrm>
            <a:off x="2225815" y="5298179"/>
            <a:ext cx="140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&lt;notice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2BC407-0983-4F65-89A7-CFD79450733F}"/>
              </a:ext>
            </a:extLst>
          </p:cNvPr>
          <p:cNvSpPr txBox="1"/>
          <p:nvPr/>
        </p:nvSpPr>
        <p:spPr>
          <a:xfrm>
            <a:off x="5575169" y="5066653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E0DA9D-06B2-4FDF-B7ED-592241D27EEE}"/>
              </a:ext>
            </a:extLst>
          </p:cNvPr>
          <p:cNvSpPr txBox="1"/>
          <p:nvPr/>
        </p:nvSpPr>
        <p:spPr>
          <a:xfrm>
            <a:off x="5374084" y="1329681"/>
            <a:ext cx="167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&lt;schedule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5" y="2718701"/>
            <a:ext cx="754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105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38EB58A-CC1F-43FA-98D3-2C31BA8E9906}"/>
              </a:ext>
            </a:extLst>
          </p:cNvPr>
          <p:cNvSpPr/>
          <p:nvPr/>
        </p:nvSpPr>
        <p:spPr>
          <a:xfrm>
            <a:off x="638965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601C666-645B-42D8-AC1A-AF773F847DFF}"/>
              </a:ext>
            </a:extLst>
          </p:cNvPr>
          <p:cNvSpPr/>
          <p:nvPr/>
        </p:nvSpPr>
        <p:spPr>
          <a:xfrm>
            <a:off x="4451576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71B6768-BAE4-4E86-BC40-6E93366D3530}"/>
              </a:ext>
            </a:extLst>
          </p:cNvPr>
          <p:cNvSpPr/>
          <p:nvPr/>
        </p:nvSpPr>
        <p:spPr>
          <a:xfrm>
            <a:off x="8264187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6D72C4-AF0C-43D2-A6F8-C6D46FEE5385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Model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C479AF5-5117-4F28-A2C0-2AB2AEB423D2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View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8151BA-3B5C-4C09-8251-CA8A8787BCE2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Control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802990" y="2418502"/>
            <a:ext cx="2960798" cy="306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기초 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레이어 아키텍처 구성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JPA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Hibernate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사용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다이어그램 제작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(RDB Modeling)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Entity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구별 사용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Repository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Service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4615601" y="2418502"/>
            <a:ext cx="296079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기본 레이아웃 구성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선정된 </a:t>
            </a:r>
            <a:r>
              <a:rPr lang="en-US" altLang="ko-KR" sz="1400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templet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을 기초로 구성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일정관리 </a:t>
            </a:r>
            <a:r>
              <a:rPr lang="en-US" altLang="ko-KR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UI, </a:t>
            </a:r>
            <a:r>
              <a:rPr lang="ko-KR" altLang="en-US" b="1" spc="-15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Fullcalendar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api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</a:t>
            </a: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페이지기능 구현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기타 </a:t>
            </a:r>
            <a:r>
              <a:rPr lang="ko-KR" altLang="en-US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동적요소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구현</a:t>
            </a:r>
            <a:endParaRPr lang="en-US" altLang="ko-KR" sz="1400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부가요소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8428212" y="2418502"/>
            <a:ext cx="2960798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컨트롤러 환경 구축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페이징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처리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Model, View 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데이터 연결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통신 연결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0" y="167937"/>
            <a:ext cx="104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기간별 수행 내용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DDD69E7-0540-4898-A4C9-3065FDF92A6F}"/>
              </a:ext>
            </a:extLst>
          </p:cNvPr>
          <p:cNvSpPr txBox="1"/>
          <p:nvPr/>
        </p:nvSpPr>
        <p:spPr>
          <a:xfrm>
            <a:off x="405876" y="947385"/>
            <a:ext cx="211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 </a:t>
            </a:r>
            <a:r>
              <a:rPr lang="ko-KR" altLang="en-US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간트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차트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CE96C9F1-A3D9-476C-ACE1-76440BD607E6}"/>
              </a:ext>
            </a:extLst>
          </p:cNvPr>
          <p:cNvGrpSpPr/>
          <p:nvPr/>
        </p:nvGrpSpPr>
        <p:grpSpPr>
          <a:xfrm>
            <a:off x="693578" y="1386409"/>
            <a:ext cx="10804844" cy="4575852"/>
            <a:chOff x="332825" y="1386409"/>
            <a:chExt cx="10804844" cy="457585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EBFD2A09-87AF-4BC1-ABE9-8D22CD7BDB25}"/>
                </a:ext>
              </a:extLst>
            </p:cNvPr>
            <p:cNvSpPr/>
            <p:nvPr/>
          </p:nvSpPr>
          <p:spPr>
            <a:xfrm>
              <a:off x="8972987" y="5663272"/>
              <a:ext cx="2164673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FB409693-7FD8-46F9-9F2D-0B7336669E1E}"/>
                </a:ext>
              </a:extLst>
            </p:cNvPr>
            <p:cNvSpPr/>
            <p:nvPr/>
          </p:nvSpPr>
          <p:spPr>
            <a:xfrm>
              <a:off x="8633983" y="5287055"/>
              <a:ext cx="199208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B34436AB-3141-44ED-B169-3A39188F7745}"/>
                </a:ext>
              </a:extLst>
            </p:cNvPr>
            <p:cNvSpPr/>
            <p:nvPr/>
          </p:nvSpPr>
          <p:spPr>
            <a:xfrm>
              <a:off x="8633984" y="4957580"/>
              <a:ext cx="162036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C4777168-15F2-4B4A-92DE-2C26AED954A8}"/>
                </a:ext>
              </a:extLst>
            </p:cNvPr>
            <p:cNvSpPr/>
            <p:nvPr/>
          </p:nvSpPr>
          <p:spPr>
            <a:xfrm>
              <a:off x="5029204" y="3874891"/>
              <a:ext cx="74962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789EBA-862B-4A58-9677-A253B6C6C8A2}"/>
                </a:ext>
              </a:extLst>
            </p:cNvPr>
            <p:cNvSpPr/>
            <p:nvPr/>
          </p:nvSpPr>
          <p:spPr>
            <a:xfrm>
              <a:off x="3956180" y="2795440"/>
              <a:ext cx="126123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402D253C-2C8B-4973-8EDE-35520ACC394F}"/>
                </a:ext>
              </a:extLst>
            </p:cNvPr>
            <p:cNvSpPr/>
            <p:nvPr/>
          </p:nvSpPr>
          <p:spPr>
            <a:xfrm>
              <a:off x="6844087" y="4611849"/>
              <a:ext cx="244919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D4B14900-A704-4ECD-9C7A-DB6589756037}"/>
                </a:ext>
              </a:extLst>
            </p:cNvPr>
            <p:cNvSpPr/>
            <p:nvPr/>
          </p:nvSpPr>
          <p:spPr>
            <a:xfrm>
              <a:off x="3956180" y="3120443"/>
              <a:ext cx="702953" cy="135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971C6524-1AA6-44E0-A3E2-9A4921ECBCE9}"/>
                </a:ext>
              </a:extLst>
            </p:cNvPr>
            <p:cNvSpPr/>
            <p:nvPr/>
          </p:nvSpPr>
          <p:spPr>
            <a:xfrm>
              <a:off x="5760154" y="4229356"/>
              <a:ext cx="211488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2E81847F-9533-4A22-8443-D58F655B1E07}"/>
                </a:ext>
              </a:extLst>
            </p:cNvPr>
            <p:cNvSpPr/>
            <p:nvPr/>
          </p:nvSpPr>
          <p:spPr>
            <a:xfrm>
              <a:off x="4194279" y="3498061"/>
              <a:ext cx="1901721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B4F173AE-4C7B-4EFF-8ACC-C16F7B5D21AF}"/>
                </a:ext>
              </a:extLst>
            </p:cNvPr>
            <p:cNvSpPr/>
            <p:nvPr/>
          </p:nvSpPr>
          <p:spPr>
            <a:xfrm>
              <a:off x="3029368" y="2432369"/>
              <a:ext cx="1561293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34437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380682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96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510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25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523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AB4BB90-BF57-441E-913C-595B8E1BF364}"/>
                </a:ext>
              </a:extLst>
            </p:cNvPr>
            <p:cNvSpPr txBox="1"/>
            <p:nvPr/>
          </p:nvSpPr>
          <p:spPr>
            <a:xfrm>
              <a:off x="332825" y="1996580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주제 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845CA4A-45BB-476F-8380-E502E464CF6A}"/>
                </a:ext>
              </a:extLst>
            </p:cNvPr>
            <p:cNvSpPr txBox="1"/>
            <p:nvPr/>
          </p:nvSpPr>
          <p:spPr>
            <a:xfrm>
              <a:off x="332825" y="3430496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로그인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회원가입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784918C-4BDF-4B4E-A04D-06432F4A7D58}"/>
                </a:ext>
              </a:extLst>
            </p:cNvPr>
            <p:cNvSpPr txBox="1"/>
            <p:nvPr/>
          </p:nvSpPr>
          <p:spPr>
            <a:xfrm>
              <a:off x="332825" y="3788975"/>
              <a:ext cx="244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Java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config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939B2FF-5022-4193-8A49-0DB415F34BCA}"/>
                </a:ext>
              </a:extLst>
            </p:cNvPr>
            <p:cNvSpPr txBox="1"/>
            <p:nvPr/>
          </p:nvSpPr>
          <p:spPr>
            <a:xfrm>
              <a:off x="332825" y="4147454"/>
              <a:ext cx="1912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공지사항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자유게시판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5C2215A-78D7-4E42-A7C5-0FC1C8870B2C}"/>
                </a:ext>
              </a:extLst>
            </p:cNvPr>
            <p:cNvSpPr txBox="1"/>
            <p:nvPr/>
          </p:nvSpPr>
          <p:spPr>
            <a:xfrm>
              <a:off x="332825" y="3072017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Web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flow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67A47D4-AFCA-45BF-AE7D-B4798A905451}"/>
                </a:ext>
              </a:extLst>
            </p:cNvPr>
            <p:cNvSpPr txBox="1"/>
            <p:nvPr/>
          </p:nvSpPr>
          <p:spPr>
            <a:xfrm>
              <a:off x="2670165" y="138693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7/4 – 7/10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0105658-85E9-4341-A0CA-E255B8472665}"/>
                </a:ext>
              </a:extLst>
            </p:cNvPr>
            <p:cNvSpPr txBox="1"/>
            <p:nvPr/>
          </p:nvSpPr>
          <p:spPr>
            <a:xfrm>
              <a:off x="4107079" y="1393331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7/11 – 7/17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08CCD7FD-8B63-46AE-8D1B-B9CA68081D19}"/>
                </a:ext>
              </a:extLst>
            </p:cNvPr>
            <p:cNvSpPr txBox="1"/>
            <p:nvPr/>
          </p:nvSpPr>
          <p:spPr>
            <a:xfrm>
              <a:off x="5543993" y="1390398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3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7/18 – 7/24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A330850-0F92-497D-9D3D-A64B0D2DC975}"/>
                </a:ext>
              </a:extLst>
            </p:cNvPr>
            <p:cNvSpPr txBox="1"/>
            <p:nvPr/>
          </p:nvSpPr>
          <p:spPr>
            <a:xfrm>
              <a:off x="6980907" y="1389870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4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7/25 – 7/31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AFD4816-4CA4-4264-8A83-F20FDEEA7184}"/>
                </a:ext>
              </a:extLst>
            </p:cNvPr>
            <p:cNvSpPr txBox="1"/>
            <p:nvPr/>
          </p:nvSpPr>
          <p:spPr>
            <a:xfrm>
              <a:off x="8417821" y="1386409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5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8/1 – 8/7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430C2F11-D854-4810-B460-E3E1074BBCAC}"/>
                </a:ext>
              </a:extLst>
            </p:cNvPr>
            <p:cNvSpPr txBox="1"/>
            <p:nvPr/>
          </p:nvSpPr>
          <p:spPr>
            <a:xfrm>
              <a:off x="9854735" y="139280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6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8/8 – 8/14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669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CCCCA7E-5740-46E1-A13D-D218FCB85024}"/>
                </a:ext>
              </a:extLst>
            </p:cNvPr>
            <p:cNvSpPr txBox="1"/>
            <p:nvPr/>
          </p:nvSpPr>
          <p:spPr>
            <a:xfrm>
              <a:off x="332825" y="2355059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레이어 아키텍처 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798D251-FD51-420D-B001-9A52C8C57449}"/>
                </a:ext>
              </a:extLst>
            </p:cNvPr>
            <p:cNvSpPr txBox="1"/>
            <p:nvPr/>
          </p:nvSpPr>
          <p:spPr>
            <a:xfrm>
              <a:off x="332825" y="2713538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ER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다이어그램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DF48CD3-751A-4BA4-92BA-06EA1D0FCF09}"/>
                </a:ext>
              </a:extLst>
            </p:cNvPr>
            <p:cNvSpPr txBox="1"/>
            <p:nvPr/>
          </p:nvSpPr>
          <p:spPr>
            <a:xfrm>
              <a:off x="332825" y="4505933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근무 일정 신청 기능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176BC60-BE3C-4C0D-B951-57A26EE152D7}"/>
                </a:ext>
              </a:extLst>
            </p:cNvPr>
            <p:cNvSpPr txBox="1"/>
            <p:nvPr/>
          </p:nvSpPr>
          <p:spPr>
            <a:xfrm>
              <a:off x="332825" y="4864412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할 일 리스트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7715C76-5EA3-469D-9BD3-923C52F4CEC1}"/>
                </a:ext>
              </a:extLst>
            </p:cNvPr>
            <p:cNvSpPr txBox="1"/>
            <p:nvPr/>
          </p:nvSpPr>
          <p:spPr>
            <a:xfrm>
              <a:off x="332825" y="5222891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 구성 정리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671346ED-8B50-46D4-A7C3-D2B4D9EF504D}"/>
                </a:ext>
              </a:extLst>
            </p:cNvPr>
            <p:cNvSpPr txBox="1"/>
            <p:nvPr/>
          </p:nvSpPr>
          <p:spPr>
            <a:xfrm>
              <a:off x="332825" y="5581370"/>
              <a:ext cx="1766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보고서 작성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E0D16C36-41EF-4CCA-A678-F14DDFCA3AC2}"/>
                </a:ext>
              </a:extLst>
            </p:cNvPr>
            <p:cNvSpPr/>
            <p:nvPr/>
          </p:nvSpPr>
          <p:spPr>
            <a:xfrm>
              <a:off x="2530177" y="208872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02E46163-3157-43D9-B53E-902C3E829B65}"/>
              </a:ext>
            </a:extLst>
          </p:cNvPr>
          <p:cNvSpPr txBox="1"/>
          <p:nvPr/>
        </p:nvSpPr>
        <p:spPr>
          <a:xfrm>
            <a:off x="7498736" y="942387"/>
            <a:ext cx="43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07.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04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–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08.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14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69E9AFDA-FD75-4CDF-B9EF-A7C24737485E}"/>
              </a:ext>
            </a:extLst>
          </p:cNvPr>
          <p:cNvGrpSpPr/>
          <p:nvPr/>
        </p:nvGrpSpPr>
        <p:grpSpPr>
          <a:xfrm>
            <a:off x="508508" y="1411467"/>
            <a:ext cx="1915898" cy="523220"/>
            <a:chOff x="-396562" y="1392805"/>
            <a:chExt cx="1915898" cy="52322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E3F5DF52-797B-4D8C-9E37-42262720F7B3}"/>
                </a:ext>
              </a:extLst>
            </p:cNvPr>
            <p:cNvSpPr txBox="1"/>
            <p:nvPr/>
          </p:nvSpPr>
          <p:spPr>
            <a:xfrm>
              <a:off x="-396562" y="1392805"/>
              <a:ext cx="1912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설정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</a:p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기능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6093AC48-B589-478D-9148-A797BB06F241}"/>
                </a:ext>
              </a:extLst>
            </p:cNvPr>
            <p:cNvSpPr/>
            <p:nvPr/>
          </p:nvSpPr>
          <p:spPr>
            <a:xfrm>
              <a:off x="1017827" y="147001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47A299F5-3996-46CC-8F50-991192080031}"/>
                </a:ext>
              </a:extLst>
            </p:cNvPr>
            <p:cNvSpPr/>
            <p:nvPr/>
          </p:nvSpPr>
          <p:spPr>
            <a:xfrm>
              <a:off x="1020145" y="1703873"/>
              <a:ext cx="499191" cy="1439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1346</Words>
  <Application>Microsoft Office PowerPoint</Application>
  <PresentationFormat>사용자 지정</PresentationFormat>
  <Paragraphs>299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굴림</vt:lpstr>
      <vt:lpstr>Arial</vt:lpstr>
      <vt:lpstr>맑은 고딕</vt:lpstr>
      <vt:lpstr>한글누리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Ethan</dc:creator>
  <cp:lastModifiedBy>714-</cp:lastModifiedBy>
  <cp:revision>97</cp:revision>
  <dcterms:created xsi:type="dcterms:W3CDTF">2019-08-07T18:31:05Z</dcterms:created>
  <dcterms:modified xsi:type="dcterms:W3CDTF">2019-08-14T02:24:02Z</dcterms:modified>
</cp:coreProperties>
</file>